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49"/>
  </p:notesMasterIdLst>
  <p:sldIdLst>
    <p:sldId id="256" r:id="rId2"/>
    <p:sldId id="263" r:id="rId3"/>
    <p:sldId id="320" r:id="rId4"/>
    <p:sldId id="321" r:id="rId5"/>
    <p:sldId id="330" r:id="rId6"/>
    <p:sldId id="339" r:id="rId7"/>
    <p:sldId id="341" r:id="rId8"/>
    <p:sldId id="348" r:id="rId9"/>
    <p:sldId id="394" r:id="rId10"/>
    <p:sldId id="364" r:id="rId11"/>
    <p:sldId id="365" r:id="rId12"/>
    <p:sldId id="395" r:id="rId13"/>
    <p:sldId id="397" r:id="rId14"/>
    <p:sldId id="398" r:id="rId15"/>
    <p:sldId id="399" r:id="rId16"/>
    <p:sldId id="400" r:id="rId17"/>
    <p:sldId id="401" r:id="rId18"/>
    <p:sldId id="402" r:id="rId19"/>
    <p:sldId id="403" r:id="rId20"/>
    <p:sldId id="404" r:id="rId21"/>
    <p:sldId id="405" r:id="rId22"/>
    <p:sldId id="406" r:id="rId23"/>
    <p:sldId id="407" r:id="rId24"/>
    <p:sldId id="427" r:id="rId25"/>
    <p:sldId id="409" r:id="rId26"/>
    <p:sldId id="408" r:id="rId27"/>
    <p:sldId id="410" r:id="rId28"/>
    <p:sldId id="411" r:id="rId29"/>
    <p:sldId id="429" r:id="rId30"/>
    <p:sldId id="428" r:id="rId31"/>
    <p:sldId id="413" r:id="rId32"/>
    <p:sldId id="414" r:id="rId33"/>
    <p:sldId id="415" r:id="rId34"/>
    <p:sldId id="430" r:id="rId35"/>
    <p:sldId id="416" r:id="rId36"/>
    <p:sldId id="417" r:id="rId37"/>
    <p:sldId id="419" r:id="rId38"/>
    <p:sldId id="418" r:id="rId39"/>
    <p:sldId id="431" r:id="rId40"/>
    <p:sldId id="420" r:id="rId41"/>
    <p:sldId id="421" r:id="rId42"/>
    <p:sldId id="422" r:id="rId43"/>
    <p:sldId id="423" r:id="rId44"/>
    <p:sldId id="424" r:id="rId45"/>
    <p:sldId id="425" r:id="rId46"/>
    <p:sldId id="426" r:id="rId47"/>
    <p:sldId id="43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4607"/>
  </p:normalViewPr>
  <p:slideViewPr>
    <p:cSldViewPr snapToGrid="0">
      <p:cViewPr varScale="1">
        <p:scale>
          <a:sx n="115" d="100"/>
          <a:sy n="115" d="100"/>
        </p:scale>
        <p:origin x="295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26/3/24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4049755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3821173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2730565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1307014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15137936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Mencionar que temple es un error de traducción, es recocido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2669154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0258726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a:t>
            </a:r>
            <a:r>
              <a:rPr lang="en-US" sz="1800" dirty="0" err="1">
                <a:effectLst/>
                <a:latin typeface="Times"/>
              </a:rPr>
              <a:t>recocido</a:t>
            </a:r>
            <a:r>
              <a:rPr lang="en-US" sz="1800" dirty="0">
                <a:effectLst/>
                <a:latin typeface="Times"/>
              </a:rPr>
              <a:t>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Boltzmann</a:t>
            </a:r>
            <a:r>
              <a:rPr lang="en-US" sz="1800" dirty="0">
                <a:effectLst/>
                <a:latin typeface="Times"/>
              </a:rPr>
              <a:t> </a:t>
            </a:r>
            <a:r>
              <a:rPr lang="en-US" sz="2800" dirty="0"/>
              <a:t>discovered that the prevalence of a state of energy in a thermodynamic ensemble, such as the molecules in a gas, is proportional to exp(-E/</a:t>
            </a:r>
            <a:r>
              <a:rPr lang="en-US" sz="2800" dirty="0" err="1"/>
              <a:t>kT</a:t>
            </a:r>
            <a:r>
              <a:rPr lang="en-US" sz="28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el metal cuando se calienta, cambia varias veces de estados (configuración de sus moléculas)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9118801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11358941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765176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4043063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300172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2768194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46275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193943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3/26/24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3/26/24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3/26/24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3/26/24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3/26/24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3/26/24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3/26/24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3/26/24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3/26/24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3/26/24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3/26/24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3/26/24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875821"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7" name="Picture 6" descr="A grid of sudoku with numbers&#10;&#10;Description automatically generated">
            <a:extLst>
              <a:ext uri="{FF2B5EF4-FFF2-40B4-BE49-F238E27FC236}">
                <a16:creationId xmlns:a16="http://schemas.microsoft.com/office/drawing/2014/main" id="{49B5A8C6-9E4C-FC84-471C-560044BE8772}"/>
              </a:ext>
            </a:extLst>
          </p:cNvPr>
          <p:cNvPicPr>
            <a:picLocks noChangeAspect="1"/>
          </p:cNvPicPr>
          <p:nvPr/>
        </p:nvPicPr>
        <p:blipFill rotWithShape="1">
          <a:blip r:embed="rId3"/>
          <a:srcRect l="50000"/>
          <a:stretch/>
        </p:blipFill>
        <p:spPr>
          <a:xfrm>
            <a:off x="7512337" y="2059309"/>
            <a:ext cx="3815443" cy="377002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spTree>
    <p:extLst>
      <p:ext uri="{BB962C8B-B14F-4D97-AF65-F5344CB8AC3E}">
        <p14:creationId xmlns:p14="http://schemas.microsoft.com/office/powerpoint/2010/main" val="200964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14</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15</a:t>
            </a:fld>
            <a:endParaRPr lang="en-US"/>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461AE627-EC96-E7C2-7A2D-7CBFC01031A5}"/>
              </a:ext>
            </a:extLst>
          </p:cNvPr>
          <p:cNvPicPr>
            <a:picLocks noChangeAspect="1"/>
          </p:cNvPicPr>
          <p:nvPr/>
        </p:nvPicPr>
        <p:blipFill>
          <a:blip r:embed="rId3"/>
          <a:stretch>
            <a:fillRect/>
          </a:stretch>
        </p:blipFill>
        <p:spPr>
          <a:xfrm>
            <a:off x="1368638" y="2968171"/>
            <a:ext cx="5589527" cy="3069764"/>
          </a:xfrm>
          <a:prstGeom prst="rect">
            <a:avLst/>
          </a:prstGeom>
        </p:spPr>
      </p:pic>
      <p:pic>
        <p:nvPicPr>
          <p:cNvPr id="8" name="Picture 7" descr="A screen shot of a computer code&#10;&#10;Description automatically generated">
            <a:extLst>
              <a:ext uri="{FF2B5EF4-FFF2-40B4-BE49-F238E27FC236}">
                <a16:creationId xmlns:a16="http://schemas.microsoft.com/office/drawing/2014/main" id="{1AE443C1-0BFF-DEBE-E06B-8AC0C7E40470}"/>
              </a:ext>
            </a:extLst>
          </p:cNvPr>
          <p:cNvPicPr>
            <a:picLocks noChangeAspect="1"/>
          </p:cNvPicPr>
          <p:nvPr/>
        </p:nvPicPr>
        <p:blipFill rotWithShape="1">
          <a:blip r:embed="rId4"/>
          <a:srcRect l="9863" t="10376" r="9287" b="10758"/>
          <a:stretch/>
        </p:blipFill>
        <p:spPr>
          <a:xfrm>
            <a:off x="7265291" y="2968171"/>
            <a:ext cx="3429982" cy="2917457"/>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19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BECB4-F27B-1CC7-39C4-7E93D59BFB2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C30665E-D592-446F-98EB-15F172A226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098BD5-C827-C457-D003-604C728F26B0}"/>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Lo que vimos la clase anterior…</a:t>
            </a:r>
          </a:p>
        </p:txBody>
      </p:sp>
      <p:pic>
        <p:nvPicPr>
          <p:cNvPr id="4" name="Picture 3" descr="Vector background of vibrant colors splashing">
            <a:extLst>
              <a:ext uri="{FF2B5EF4-FFF2-40B4-BE49-F238E27FC236}">
                <a16:creationId xmlns:a16="http://schemas.microsoft.com/office/drawing/2014/main" id="{201C4C40-33AE-980F-4F65-F2AAF88182E6}"/>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7391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3469136" y="2293126"/>
            <a:ext cx="5779566"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descr="A blue line with a point pointing to the point&#10;&#10;Description automatically generated">
            <a:extLst>
              <a:ext uri="{FF2B5EF4-FFF2-40B4-BE49-F238E27FC236}">
                <a16:creationId xmlns:a16="http://schemas.microsoft.com/office/drawing/2014/main" id="{B4D7F901-A4B9-2E94-4144-E2844F52842E}"/>
              </a:ext>
            </a:extLst>
          </p:cNvPr>
          <p:cNvPicPr>
            <a:picLocks noChangeAspect="1"/>
          </p:cNvPicPr>
          <p:nvPr/>
        </p:nvPicPr>
        <p:blipFill>
          <a:blip r:embed="rId3"/>
          <a:stretch>
            <a:fillRect/>
          </a:stretch>
        </p:blipFill>
        <p:spPr>
          <a:xfrm>
            <a:off x="3525505" y="2409438"/>
            <a:ext cx="5589527" cy="3069764"/>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
        <p:nvSpPr>
          <p:cNvPr id="9" name="Rectangle 8">
            <a:extLst>
              <a:ext uri="{FF2B5EF4-FFF2-40B4-BE49-F238E27FC236}">
                <a16:creationId xmlns:a16="http://schemas.microsoft.com/office/drawing/2014/main" id="{5CACA95C-DB6E-8E7F-7F31-F9C9DE572057}"/>
              </a:ext>
            </a:extLst>
          </p:cNvPr>
          <p:cNvSpPr/>
          <p:nvPr/>
        </p:nvSpPr>
        <p:spPr>
          <a:xfrm>
            <a:off x="4655762" y="2293126"/>
            <a:ext cx="3573838" cy="32770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Picture 7" descr="A black and white image of a fountain&#10;&#10;Description automatically generated">
            <a:extLst>
              <a:ext uri="{FF2B5EF4-FFF2-40B4-BE49-F238E27FC236}">
                <a16:creationId xmlns:a16="http://schemas.microsoft.com/office/drawing/2014/main" id="{1BA44E6C-ABCF-46BD-6006-CE072AC75482}"/>
              </a:ext>
            </a:extLst>
          </p:cNvPr>
          <p:cNvPicPr>
            <a:picLocks noChangeAspect="1"/>
          </p:cNvPicPr>
          <p:nvPr/>
        </p:nvPicPr>
        <p:blipFill>
          <a:blip r:embed="rId3"/>
          <a:stretch>
            <a:fillRect/>
          </a:stretch>
        </p:blipFill>
        <p:spPr>
          <a:xfrm>
            <a:off x="4870450" y="2487221"/>
            <a:ext cx="2954207" cy="2910376"/>
          </a:xfrm>
          <a:prstGeom prst="rect">
            <a:avLst/>
          </a:prstGeom>
        </p:spPr>
      </p:pic>
    </p:spTree>
    <p:extLst>
      <p:ext uri="{BB962C8B-B14F-4D97-AF65-F5344CB8AC3E}">
        <p14:creationId xmlns:p14="http://schemas.microsoft.com/office/powerpoint/2010/main" val="4091017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a:p>
            <a:pPr marL="0" indent="0">
              <a:buNone/>
            </a:pPr>
            <a:r>
              <a:rPr lang="es-ES" sz="1800" dirty="0"/>
              <a:t>Para lograr salir de mesetas, se puede permitir movimientos laterales (es decir que no cambia la función) pero para evitar entrar en un bucle infinito, se puede poner un límite de movimientos laterales consecutivos.</a:t>
            </a:r>
          </a:p>
        </p:txBody>
      </p:sp>
    </p:spTree>
    <p:extLst>
      <p:ext uri="{BB962C8B-B14F-4D97-AF65-F5344CB8AC3E}">
        <p14:creationId xmlns:p14="http://schemas.microsoft.com/office/powerpoint/2010/main" val="1170360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Gradiente descendiente o Ascendente</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gradiente descendiente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18064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7" y="1959428"/>
            <a:ext cx="6085174" cy="3969785"/>
          </a:xfrm>
        </p:spPr>
        <p:txBody>
          <a:bodyPr>
            <a:normAutofit fontScale="92500" lnSpcReduction="10000"/>
          </a:bodyPr>
          <a:lstStyle/>
          <a:p>
            <a:pPr marL="0" indent="0">
              <a:buNone/>
            </a:pPr>
            <a:r>
              <a:rPr lang="es-ES" sz="1800" dirty="0"/>
              <a:t>Un algoritmo de gradiente descendiente o ascendente que nunca hace movimientos de ascenso hacia estados de coste más alto garantiza ser </a:t>
            </a:r>
            <a:r>
              <a:rPr lang="es-ES" sz="1800" b="1" dirty="0">
                <a:solidFill>
                  <a:schemeClr val="accent6">
                    <a:lumMod val="60000"/>
                    <a:lumOff val="40000"/>
                  </a:schemeClr>
                </a:solidFill>
              </a:rPr>
              <a:t>incompleto</a:t>
            </a:r>
            <a:r>
              <a:rPr lang="es-ES" sz="1800" dirty="0"/>
              <a:t>, porque puede estancarse en un mínimo local.</a:t>
            </a:r>
          </a:p>
          <a:p>
            <a:pPr marL="0" indent="0">
              <a:buNone/>
            </a:pPr>
            <a:r>
              <a:rPr lang="es-ES" sz="1800" dirty="0"/>
              <a:t>En contraste, un camino puramente aleatorio, es </a:t>
            </a:r>
            <a:r>
              <a:rPr lang="es-ES" sz="1800" b="1" dirty="0">
                <a:solidFill>
                  <a:schemeClr val="accent6">
                    <a:lumMod val="60000"/>
                    <a:lumOff val="40000"/>
                  </a:schemeClr>
                </a:solidFill>
              </a:rPr>
              <a:t>completo</a:t>
            </a:r>
            <a:r>
              <a:rPr lang="es-ES" sz="1800" dirty="0"/>
              <a:t>, pero sumamente ineficaz. </a:t>
            </a:r>
          </a:p>
          <a:p>
            <a:pPr marL="0" indent="0">
              <a:buNone/>
            </a:pPr>
            <a:r>
              <a:rPr lang="es-ES" sz="1800" dirty="0"/>
              <a:t>Por lo que si usamos un método que use un poco de cada uno podemos encontrar el </a:t>
            </a:r>
            <a:r>
              <a:rPr lang="es-ES" sz="1800" b="1" dirty="0">
                <a:solidFill>
                  <a:schemeClr val="accent3">
                    <a:lumMod val="75000"/>
                  </a:schemeClr>
                </a:solidFill>
              </a:rPr>
              <a:t>equilibrio</a:t>
            </a:r>
            <a:r>
              <a:rPr lang="es-ES" sz="1800" dirty="0"/>
              <a:t> entre completitud y eficacia. </a:t>
            </a:r>
            <a:r>
              <a:rPr lang="es-ES" sz="1800" b="1" dirty="0" err="1">
                <a:solidFill>
                  <a:schemeClr val="accent3">
                    <a:lumMod val="75000"/>
                  </a:schemeClr>
                </a:solidFill>
              </a:rPr>
              <a:t>Simulated</a:t>
            </a:r>
            <a:r>
              <a:rPr lang="es-ES" sz="1800" b="1" dirty="0">
                <a:solidFill>
                  <a:schemeClr val="accent3">
                    <a:lumMod val="75000"/>
                  </a:schemeClr>
                </a:solidFill>
              </a:rPr>
              <a:t> </a:t>
            </a:r>
            <a:r>
              <a:rPr lang="es-ES" sz="1800" b="1" dirty="0" err="1">
                <a:solidFill>
                  <a:schemeClr val="accent3">
                    <a:lumMod val="75000"/>
                  </a:schemeClr>
                </a:solidFill>
              </a:rPr>
              <a:t>annealing</a:t>
            </a:r>
            <a:r>
              <a:rPr lang="es-ES" sz="1800" b="1" dirty="0">
                <a:solidFill>
                  <a:schemeClr val="accent3">
                    <a:lumMod val="75000"/>
                  </a:schemeClr>
                </a:solidFill>
              </a:rPr>
              <a:t> </a:t>
            </a:r>
            <a:r>
              <a:rPr lang="es-ES" sz="1800" dirty="0"/>
              <a:t>ese algoritmo. </a:t>
            </a:r>
          </a:p>
          <a:p>
            <a:pPr marL="0" indent="0">
              <a:buNone/>
            </a:pPr>
            <a:r>
              <a:rPr lang="es-ES" sz="1800" dirty="0"/>
              <a:t>En metalurgia, el </a:t>
            </a:r>
            <a:r>
              <a:rPr lang="es-ES" sz="1800" b="1" dirty="0">
                <a:solidFill>
                  <a:schemeClr val="accent2">
                    <a:lumMod val="75000"/>
                  </a:schemeClr>
                </a:solidFill>
              </a:rPr>
              <a:t>recocido (</a:t>
            </a:r>
            <a:r>
              <a:rPr lang="es-ES" sz="1800" b="1" dirty="0" err="1">
                <a:solidFill>
                  <a:schemeClr val="accent2">
                    <a:lumMod val="75000"/>
                  </a:schemeClr>
                </a:solidFill>
              </a:rPr>
              <a:t>annealing</a:t>
            </a:r>
            <a:r>
              <a:rPr lang="es-ES" sz="1800" b="1" dirty="0">
                <a:solidFill>
                  <a:schemeClr val="accent2">
                    <a:lumMod val="75000"/>
                  </a:schemeClr>
                </a:solidFill>
              </a:rPr>
              <a:t>)</a:t>
            </a:r>
            <a:r>
              <a:rPr lang="es-ES" sz="1800" dirty="0">
                <a:solidFill>
                  <a:schemeClr val="accent2">
                    <a:lumMod val="75000"/>
                  </a:schemeClr>
                </a:solidFill>
              </a:rPr>
              <a:t> </a:t>
            </a:r>
            <a:r>
              <a:rPr lang="es-ES" sz="1800" dirty="0"/>
              <a:t>es el proceso para endurecer metales calentándolos a una temperatura alta y luego gradualmente enfriarlos, </a:t>
            </a:r>
            <a:r>
              <a:rPr lang="es-ES" sz="1800" dirty="0" err="1"/>
              <a:t>asi</a:t>
            </a:r>
            <a:r>
              <a:rPr lang="es-ES" sz="1800" dirty="0"/>
              <a:t> permite al material fundirse en un estado cristalino de baja energía. </a:t>
            </a:r>
          </a:p>
          <a:p>
            <a:pPr marL="0" indent="0">
              <a:buNone/>
            </a:pPr>
            <a:endParaRPr lang="es-ES" sz="1800" dirty="0"/>
          </a:p>
        </p:txBody>
      </p:sp>
      <p:pic>
        <p:nvPicPr>
          <p:cNvPr id="7" name="Picture 6" descr="A close-up of a molten metal&#10;&#10;Description automatically generated">
            <a:extLst>
              <a:ext uri="{FF2B5EF4-FFF2-40B4-BE49-F238E27FC236}">
                <a16:creationId xmlns:a16="http://schemas.microsoft.com/office/drawing/2014/main" id="{CE2DB6C0-AE59-B2D3-95B8-9C4FFFFD8C5C}"/>
              </a:ext>
            </a:extLst>
          </p:cNvPr>
          <p:cNvPicPr>
            <a:picLocks noChangeAspect="1"/>
          </p:cNvPicPr>
          <p:nvPr/>
        </p:nvPicPr>
        <p:blipFill rotWithShape="1">
          <a:blip r:embed="rId3"/>
          <a:srcRect l="16170"/>
          <a:stretch/>
        </p:blipFill>
        <p:spPr>
          <a:xfrm>
            <a:off x="6931293" y="2101560"/>
            <a:ext cx="4460607" cy="3545917"/>
          </a:xfrm>
          <a:prstGeom prst="rect">
            <a:avLst/>
          </a:prstGeom>
        </p:spPr>
      </p:pic>
    </p:spTree>
    <p:extLst>
      <p:ext uri="{BB962C8B-B14F-4D97-AF65-F5344CB8AC3E}">
        <p14:creationId xmlns:p14="http://schemas.microsoft.com/office/powerpoint/2010/main" val="4099504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27</a:t>
            </a:fld>
            <a:endParaRPr lang="en-US"/>
          </a:p>
        </p:txBody>
      </p:sp>
      <p:pic>
        <p:nvPicPr>
          <p:cNvPr id="10" name="Picture 9" descr="A graph with a line and arrows&#10;&#10;Description automatically generated with medium confidence">
            <a:extLst>
              <a:ext uri="{FF2B5EF4-FFF2-40B4-BE49-F238E27FC236}">
                <a16:creationId xmlns:a16="http://schemas.microsoft.com/office/drawing/2014/main" id="{1A009679-653C-B049-B65B-ECEC2F1F0F62}"/>
              </a:ext>
            </a:extLst>
          </p:cNvPr>
          <p:cNvPicPr>
            <a:picLocks noChangeAspect="1"/>
          </p:cNvPicPr>
          <p:nvPr/>
        </p:nvPicPr>
        <p:blipFill>
          <a:blip r:embed="rId3"/>
          <a:stretch>
            <a:fillRect/>
          </a:stretch>
        </p:blipFill>
        <p:spPr>
          <a:xfrm>
            <a:off x="3128545" y="1455925"/>
            <a:ext cx="6371590" cy="3499271"/>
          </a:xfrm>
          <a:prstGeom prst="rect">
            <a:avLst/>
          </a:prstGeom>
        </p:spPr>
      </p:pic>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5034013"/>
            <a:ext cx="10691263" cy="895199"/>
          </a:xfrm>
        </p:spPr>
        <p:txBody>
          <a:bodyPr>
            <a:normAutofit fontScale="92500" lnSpcReduction="10000"/>
          </a:bodyPr>
          <a:lstStyle/>
          <a:p>
            <a:pPr marL="0" indent="0">
              <a:buNone/>
            </a:pPr>
            <a:r>
              <a:rPr lang="es-ES" sz="1800" dirty="0"/>
              <a:t>La idea aquí es que en general se vaya a un estado de menor energía, pero por azar a veces pueda ir en </a:t>
            </a:r>
            <a:r>
              <a:rPr lang="es-ES" sz="1800" b="1" dirty="0"/>
              <a:t>dirección contraria</a:t>
            </a:r>
            <a:r>
              <a:rPr lang="es-ES" sz="1800" dirty="0"/>
              <a:t>, buscando de esa forma salir de un mínimo local. La idea es sacudir para que salga del mínimo local pero que no se nos vaya tan lejos que no podamos llegar al mínimo global</a:t>
            </a:r>
          </a:p>
        </p:txBody>
      </p:sp>
    </p:spTree>
    <p:extLst>
      <p:ext uri="{BB962C8B-B14F-4D97-AF65-F5344CB8AC3E}">
        <p14:creationId xmlns:p14="http://schemas.microsoft.com/office/powerpoint/2010/main" val="37723307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28</a:t>
            </a:fld>
            <a:endParaRPr lang="en-US"/>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3" name="Picture 2" descr="A screen shot of a computer code&#10;&#10;Description automatically generated">
            <a:extLst>
              <a:ext uri="{FF2B5EF4-FFF2-40B4-BE49-F238E27FC236}">
                <a16:creationId xmlns:a16="http://schemas.microsoft.com/office/drawing/2014/main" id="{56CC8738-25C2-F0C7-42B7-776E03BA5C93}"/>
              </a:ext>
            </a:extLst>
          </p:cNvPr>
          <p:cNvPicPr>
            <a:picLocks noChangeAspect="1"/>
          </p:cNvPicPr>
          <p:nvPr/>
        </p:nvPicPr>
        <p:blipFill rotWithShape="1">
          <a:blip r:embed="rId3"/>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29</a:t>
            </a:fld>
            <a:endParaRPr lang="en-US"/>
          </a:p>
        </p:txBody>
      </p:sp>
      <mc:AlternateContent xmlns:mc="http://schemas.openxmlformats.org/markup-compatibility/2006" xmlns:a14="http://schemas.microsoft.com/office/drawing/2010/main">
        <mc:Choice Requires="a14">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6364307" cy="4033035"/>
              </a:xfrm>
            </p:spPr>
            <p:txBody>
              <a:bodyPr>
                <a:normAutofit/>
              </a:bodyPr>
              <a:lstStyle/>
              <a:p>
                <a:pPr marL="0" indent="0">
                  <a:buNone/>
                </a:pPr>
                <a:r>
                  <a:rPr lang="es-ES" sz="1800" dirty="0"/>
                  <a:t>Para determinar si se hace el cambio, se hace uso de la distribución de Boltzmann, el cual es una distribución de probabilidad de partículas en un sistema a través de varios estados posibles:</a:t>
                </a:r>
              </a:p>
              <a:p>
                <a:pPr marL="0" indent="0" algn="ctr">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𝐹</m:t>
                      </m:r>
                      <m:r>
                        <a:rPr lang="en-US" sz="1800" b="0" i="1" smtClean="0">
                          <a:latin typeface="Cambria Math" panose="02040503050406030204" pitchFamily="18" charset="0"/>
                        </a:rPr>
                        <m:t> ∝</m:t>
                      </m:r>
                      <m:sSup>
                        <m:sSupPr>
                          <m:ctrlPr>
                            <a:rPr lang="en-US" sz="1800" b="0" i="1" smtClean="0">
                              <a:latin typeface="Cambria Math" panose="02040503050406030204" pitchFamily="18" charset="0"/>
                              <a:ea typeface="Cambria Math" panose="02040503050406030204" pitchFamily="18" charset="0"/>
                            </a:rPr>
                          </m:ctrlPr>
                        </m:sSupPr>
                        <m:e>
                          <m:r>
                            <a:rPr lang="en-US" sz="1800" b="0" i="1" smtClean="0">
                              <a:latin typeface="Cambria Math" panose="02040503050406030204" pitchFamily="18" charset="0"/>
                              <a:ea typeface="Cambria Math" panose="02040503050406030204" pitchFamily="18" charset="0"/>
                            </a:rPr>
                            <m:t>𝑒</m:t>
                          </m:r>
                        </m:e>
                        <m:sup>
                          <m:r>
                            <a:rPr lang="en-US" sz="1800" b="0" i="1" smtClean="0">
                              <a:latin typeface="Cambria Math" panose="02040503050406030204" pitchFamily="18" charset="0"/>
                              <a:ea typeface="Cambria Math" panose="02040503050406030204" pitchFamily="18" charset="0"/>
                            </a:rPr>
                            <m:t>−</m:t>
                          </m:r>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𝐸</m:t>
                              </m:r>
                            </m:num>
                            <m:den>
                              <m:r>
                                <a:rPr lang="en-US" sz="1800" b="0" i="1" smtClean="0">
                                  <a:latin typeface="Cambria Math" panose="02040503050406030204" pitchFamily="18" charset="0"/>
                                  <a:ea typeface="Cambria Math" panose="02040503050406030204" pitchFamily="18" charset="0"/>
                                </a:rPr>
                                <m:t>𝑘𝑇</m:t>
                              </m:r>
                            </m:den>
                          </m:f>
                        </m:sup>
                      </m:sSup>
                    </m:oMath>
                  </m:oMathPara>
                </a14:m>
                <a:endParaRPr lang="es-ES" sz="1800" dirty="0"/>
              </a:p>
              <a:p>
                <a:pPr marL="0" indent="0">
                  <a:buNone/>
                </a:pPr>
                <a:r>
                  <a:rPr lang="es-ES" sz="1800" dirty="0"/>
                  <a:t>Esta distribución establece que cuando más grande es la diferencia de energía (o en nuestro caso la diferencia de la función de costo) menos probable es que se elija, pero si la </a:t>
                </a:r>
                <a:r>
                  <a:rPr lang="es-ES" sz="1800" b="1" dirty="0">
                    <a:solidFill>
                      <a:schemeClr val="accent3">
                        <a:lumMod val="75000"/>
                      </a:schemeClr>
                    </a:solidFill>
                  </a:rPr>
                  <a:t>temperatura es alta, esta probabilidad es mayor y es más fácil que de todas formas se elija. </a:t>
                </a:r>
              </a:p>
            </p:txBody>
          </p:sp>
        </mc:Choice>
        <mc:Fallback xmlns="">
          <p:sp>
            <p:nvSpPr>
              <p:cNvPr id="11" name="Content Placeholder 3">
                <a:extLst>
                  <a:ext uri="{FF2B5EF4-FFF2-40B4-BE49-F238E27FC236}">
                    <a16:creationId xmlns:a16="http://schemas.microsoft.com/office/drawing/2014/main" id="{FE20A5B2-38DE-1911-8562-DC5551B0990F}"/>
                  </a:ext>
                </a:extLst>
              </p:cNvPr>
              <p:cNvSpPr>
                <a:spLocks noGrp="1" noRot="1" noChangeAspect="1" noMove="1" noResize="1" noEditPoints="1" noAdjustHandles="1" noChangeArrowheads="1" noChangeShapeType="1" noTextEdit="1"/>
              </p:cNvSpPr>
              <p:nvPr>
                <p:ph idx="1"/>
              </p:nvPr>
            </p:nvSpPr>
            <p:spPr>
              <a:xfrm>
                <a:off x="700636" y="1896177"/>
                <a:ext cx="6364307" cy="4033035"/>
              </a:xfrm>
              <a:blipFill>
                <a:blip r:embed="rId3"/>
                <a:stretch>
                  <a:fillRect l="-797" t="-313" r="-199"/>
                </a:stretch>
              </a:blipFill>
            </p:spPr>
            <p:txBody>
              <a:bodyPr/>
              <a:lstStyle/>
              <a:p>
                <a:r>
                  <a:rPr lang="es-ES_tradnl">
                    <a:noFill/>
                  </a:rPr>
                  <a:t> </a:t>
                </a:r>
              </a:p>
            </p:txBody>
          </p:sp>
        </mc:Fallback>
      </mc:AlternateContent>
      <p:pic>
        <p:nvPicPr>
          <p:cNvPr id="7" name="Picture 6" descr="A screen shot of a computer code&#10;&#10;Description automatically generated">
            <a:extLst>
              <a:ext uri="{FF2B5EF4-FFF2-40B4-BE49-F238E27FC236}">
                <a16:creationId xmlns:a16="http://schemas.microsoft.com/office/drawing/2014/main" id="{9AB6CAA9-7C19-371E-E5AD-D11189AE2D36}"/>
              </a:ext>
            </a:extLst>
          </p:cNvPr>
          <p:cNvPicPr>
            <a:picLocks noChangeAspect="1"/>
          </p:cNvPicPr>
          <p:nvPr/>
        </p:nvPicPr>
        <p:blipFill rotWithShape="1">
          <a:blip r:embed="rId4"/>
          <a:srcRect l="6315" t="5861" r="7359" b="7315"/>
          <a:stretch/>
        </p:blipFill>
        <p:spPr>
          <a:xfrm>
            <a:off x="7064943" y="1023574"/>
            <a:ext cx="4892595" cy="4912330"/>
          </a:xfrm>
          <a:prstGeom prst="rect">
            <a:avLst/>
          </a:prstGeom>
        </p:spPr>
      </p:pic>
    </p:spTree>
    <p:extLst>
      <p:ext uri="{BB962C8B-B14F-4D97-AF65-F5344CB8AC3E}">
        <p14:creationId xmlns:p14="http://schemas.microsoft.com/office/powerpoint/2010/main" val="2627016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agente es cualquier cosa capaz de percibir su </a:t>
            </a:r>
            <a:r>
              <a:rPr lang="es-ES" b="1" dirty="0">
                <a:solidFill>
                  <a:schemeClr val="accent6"/>
                </a:solidFill>
              </a:rPr>
              <a:t>medioambiente</a:t>
            </a:r>
            <a:r>
              <a:rPr lang="es-ES" dirty="0"/>
              <a:t> con la ayuda de </a:t>
            </a:r>
            <a:r>
              <a:rPr lang="es-ES" b="1" dirty="0">
                <a:solidFill>
                  <a:schemeClr val="accent3"/>
                </a:solidFill>
              </a:rPr>
              <a:t>sensores</a:t>
            </a:r>
            <a:r>
              <a:rPr lang="es-ES" dirty="0"/>
              <a:t> y actuar en ese medio utilizando </a:t>
            </a:r>
            <a:r>
              <a:rPr lang="es-ES" b="1" dirty="0">
                <a:solidFill>
                  <a:schemeClr val="accent4"/>
                </a:solidFill>
              </a:rPr>
              <a:t>actuadores</a:t>
            </a:r>
            <a:r>
              <a:rPr lang="es-ES" dirty="0"/>
              <a:t>.</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
        <p:nvSpPr>
          <p:cNvPr id="7" name="Rounded Rectangle 6">
            <a:extLst>
              <a:ext uri="{FF2B5EF4-FFF2-40B4-BE49-F238E27FC236}">
                <a16:creationId xmlns:a16="http://schemas.microsoft.com/office/drawing/2014/main" id="{FB19F561-0330-36CF-B1EE-D7FF9FD1B32E}"/>
              </a:ext>
            </a:extLst>
          </p:cNvPr>
          <p:cNvSpPr/>
          <p:nvPr/>
        </p:nvSpPr>
        <p:spPr>
          <a:xfrm>
            <a:off x="3035456" y="3248296"/>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a:off x="5162869" y="3411582"/>
            <a:ext cx="3310574"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307777"/>
          </a:xfrm>
          <a:prstGeom prst="rect">
            <a:avLst/>
          </a:prstGeom>
          <a:noFill/>
        </p:spPr>
        <p:txBody>
          <a:bodyPr wrap="square" rtlCol="0">
            <a:spAutoFit/>
          </a:bodyPr>
          <a:lstStyle/>
          <a:p>
            <a:pPr algn="ctr"/>
            <a:r>
              <a:rPr lang="es-ES_tradnl" sz="1400" dirty="0"/>
              <a:t>Percepciones</a:t>
            </a:r>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06277"/>
            <a:ext cx="1395376" cy="307777"/>
          </a:xfrm>
          <a:prstGeom prst="rect">
            <a:avLst/>
          </a:prstGeom>
          <a:noFill/>
        </p:spPr>
        <p:txBody>
          <a:bodyPr wrap="square" rtlCol="0">
            <a:spAutoFit/>
          </a:bodyPr>
          <a:lstStyle/>
          <a:p>
            <a:pPr algn="ctr"/>
            <a:r>
              <a:rPr lang="es-ES_tradnl" sz="1400" dirty="0"/>
              <a:t>Acciones</a:t>
            </a:r>
          </a:p>
        </p:txBody>
      </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30</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t>
            </a:r>
            <a:r>
              <a:rPr lang="es-ES" sz="1800" dirty="0" err="1"/>
              <a:t>simulated</a:t>
            </a:r>
            <a:r>
              <a:rPr lang="es-ES" sz="1800" dirty="0"/>
              <a:t> </a:t>
            </a:r>
            <a:r>
              <a:rPr lang="es-ES" sz="1800" dirty="0" err="1"/>
              <a:t>annealing</a:t>
            </a:r>
            <a:r>
              <a:rPr lang="es-ES" sz="1800" dirty="0"/>
              <a:t>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3937477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búsqueda Local Beam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36855323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cadena de caracteres sobre un </a:t>
            </a:r>
            <a:r>
              <a:rPr lang="es-ES" sz="2400" b="1" dirty="0">
                <a:solidFill>
                  <a:schemeClr val="accent4">
                    <a:lumMod val="60000"/>
                    <a:lumOff val="40000"/>
                  </a:schemeClr>
                </a:solidFill>
              </a:rPr>
              <a:t>alfabeto finito </a:t>
            </a:r>
            <a:r>
              <a:rPr lang="es-ES" sz="2400" dirty="0"/>
              <a:t>que representa el código genético del estado.</a:t>
            </a:r>
          </a:p>
        </p:txBody>
      </p:sp>
    </p:spTree>
    <p:extLst>
      <p:ext uri="{BB962C8B-B14F-4D97-AF65-F5344CB8AC3E}">
        <p14:creationId xmlns:p14="http://schemas.microsoft.com/office/powerpoint/2010/main" val="675691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37</a:t>
            </a:fld>
            <a:endParaRPr lang="en-US"/>
          </a:p>
        </p:txBody>
      </p:sp>
      <p:graphicFrame>
        <p:nvGraphicFramePr>
          <p:cNvPr id="8" name="Table 7">
            <a:extLst>
              <a:ext uri="{FF2B5EF4-FFF2-40B4-BE49-F238E27FC236}">
                <a16:creationId xmlns:a16="http://schemas.microsoft.com/office/drawing/2014/main" id="{9701904D-C35F-44CE-25DB-A7A354977FAA}"/>
              </a:ext>
            </a:extLst>
          </p:cNvPr>
          <p:cNvGraphicFramePr>
            <a:graphicFrameLocks noGrp="1"/>
          </p:cNvGraphicFramePr>
          <p:nvPr>
            <p:extLst>
              <p:ext uri="{D42A27DB-BD31-4B8C-83A1-F6EECF244321}">
                <p14:modId xmlns:p14="http://schemas.microsoft.com/office/powerpoint/2010/main" val="184842201"/>
              </p:ext>
            </p:extLst>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85F31A27-B299-B121-9F74-C44E33555181}"/>
              </a:ext>
            </a:extLst>
          </p:cNvPr>
          <p:cNvGraphicFramePr>
            <a:graphicFrameLocks noGrp="1"/>
          </p:cNvGraphicFramePr>
          <p:nvPr>
            <p:extLst>
              <p:ext uri="{D42A27DB-BD31-4B8C-83A1-F6EECF244321}">
                <p14:modId xmlns:p14="http://schemas.microsoft.com/office/powerpoint/2010/main" val="1667258664"/>
              </p:ext>
            </p:extLst>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348A3EE2-66BF-C033-E274-A7636AE5D4E4}"/>
              </a:ext>
            </a:extLst>
          </p:cNvPr>
          <p:cNvGraphicFramePr>
            <a:graphicFrameLocks noGrp="1"/>
          </p:cNvGraphicFramePr>
          <p:nvPr>
            <p:extLst>
              <p:ext uri="{D42A27DB-BD31-4B8C-83A1-F6EECF244321}">
                <p14:modId xmlns:p14="http://schemas.microsoft.com/office/powerpoint/2010/main" val="2801194031"/>
              </p:ext>
            </p:extLst>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5393F9AB-EB89-A20D-F321-CFFD4EC17A8B}"/>
              </a:ext>
            </a:extLst>
          </p:cNvPr>
          <p:cNvGraphicFramePr>
            <a:graphicFrameLocks noGrp="1"/>
          </p:cNvGraphicFramePr>
          <p:nvPr>
            <p:extLst>
              <p:ext uri="{D42A27DB-BD31-4B8C-83A1-F6EECF244321}">
                <p14:modId xmlns:p14="http://schemas.microsoft.com/office/powerpoint/2010/main" val="3455648289"/>
              </p:ext>
            </p:extLst>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E827D1CC-F169-7708-DEFD-7C71B3C3194F}"/>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39A14E2-0ED6-A9E5-3986-32D57044D32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10706CE-8051-F99B-C3EE-B75B82356730}"/>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0411CA-D82C-FE75-8733-3B85A81EC302}"/>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0DB0862-87AB-0AC4-F8F8-E1FA417CF2EC}"/>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2341E5B-05DD-33E8-D57C-57B5FC50414A}"/>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F4E00A5-5ACC-7F36-2F8F-1DED9C7A638D}"/>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AE9DE686-3BED-AC71-314D-FD8E7F97D403}"/>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20EE731-315C-87E6-AF7D-FA40A53CD159}"/>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B326720-FD8C-35A5-91B2-7BA846AE0EF9}"/>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2CADF834-FDDA-E999-B2BE-772C6EDC9BB0}"/>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0973478-6860-4FDF-DBC7-8C5D12B40938}"/>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816BDE9-D934-3EB4-64BD-AC8E5EBAA617}"/>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154FD0B-61F2-5E54-9235-2B4FE68EA447}"/>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6FD10E-00BC-5B47-BF41-0BA68287B346}"/>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FEE7FB0-D06F-8607-483E-7756427035AB}"/>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58B37CB-D338-1AF1-29E4-E8692D439217}"/>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37AB6FB8-AFD3-2719-AB98-4859785D2D2F}"/>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6FE1298C-BD5C-64B0-FBA4-1DBB5F8CE4F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2C4C7BB0-905C-C2E7-CF57-DB4FBFE1DC2E}"/>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B9960278-8CFD-56FA-1A72-3E993D8E536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9CCF353B-5384-1A9F-F6A8-FD10B0609C95}"/>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8AAA131B-258B-A292-F591-6CB13EA4306F}"/>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16DCF325-93F1-7F19-378F-F00E2D66DB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D231941E-E404-5F0D-D4B2-9FC75C13B0F9}"/>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746593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38</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39</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la aplicación de algoritmos genéticos para un problema de Sudoku…</a:t>
            </a:r>
          </a:p>
        </p:txBody>
      </p:sp>
      <p:pic>
        <p:nvPicPr>
          <p:cNvPr id="7" name="Picture 6" descr="A grid of sudoku with numbers&#10;&#10;Description automatically generated">
            <a:extLst>
              <a:ext uri="{FF2B5EF4-FFF2-40B4-BE49-F238E27FC236}">
                <a16:creationId xmlns:a16="http://schemas.microsoft.com/office/drawing/2014/main" id="{E57DBA12-CE2F-1335-33BE-45EE34D8A560}"/>
              </a:ext>
            </a:extLst>
          </p:cNvPr>
          <p:cNvPicPr>
            <a:picLocks noChangeAspect="1"/>
          </p:cNvPicPr>
          <p:nvPr/>
        </p:nvPicPr>
        <p:blipFill>
          <a:blip r:embed="rId3"/>
          <a:stretch>
            <a:fillRect/>
          </a:stretch>
        </p:blipFill>
        <p:spPr>
          <a:xfrm>
            <a:off x="2985246" y="2530019"/>
            <a:ext cx="6400800" cy="3162300"/>
          </a:xfrm>
          <a:prstGeom prst="rect">
            <a:avLst/>
          </a:prstGeom>
        </p:spPr>
      </p:pic>
    </p:spTree>
    <p:extLst>
      <p:ext uri="{BB962C8B-B14F-4D97-AF65-F5344CB8AC3E}">
        <p14:creationId xmlns:p14="http://schemas.microsoft.com/office/powerpoint/2010/main" val="973258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El término </a:t>
            </a:r>
            <a:r>
              <a:rPr lang="es-ES" b="1" dirty="0">
                <a:solidFill>
                  <a:schemeClr val="accent5">
                    <a:lumMod val="60000"/>
                    <a:lumOff val="40000"/>
                  </a:schemeClr>
                </a:solidFill>
              </a:rPr>
              <a:t>percepción</a:t>
            </a:r>
            <a:r>
              <a:rPr lang="es-ES" dirty="0"/>
              <a:t> se utiliza para indicar que el agente puede recibir entradas en cualquier instante. </a:t>
            </a:r>
          </a:p>
          <a:p>
            <a:pPr marL="0" indent="0">
              <a:buNone/>
            </a:pPr>
            <a:r>
              <a:rPr lang="es-ES" dirty="0"/>
              <a:t>La </a:t>
            </a:r>
            <a:r>
              <a:rPr lang="es-ES" b="1" dirty="0">
                <a:solidFill>
                  <a:schemeClr val="accent1">
                    <a:lumMod val="60000"/>
                    <a:lumOff val="40000"/>
                  </a:schemeClr>
                </a:solidFill>
              </a:rPr>
              <a:t>secuencia de percepciones </a:t>
            </a:r>
            <a:r>
              <a:rPr lang="es-ES" dirty="0"/>
              <a:t>de un agente refleja el historial completo de lo que el agente ha recibido. </a:t>
            </a:r>
          </a:p>
          <a:p>
            <a:pPr marL="0" indent="0">
              <a:buNone/>
            </a:pPr>
            <a:r>
              <a:rPr lang="es-ES"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dirty="0"/>
              <a:t> </a:t>
            </a: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1611916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41</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spTree>
    <p:extLst>
      <p:ext uri="{BB962C8B-B14F-4D97-AF65-F5344CB8AC3E}">
        <p14:creationId xmlns:p14="http://schemas.microsoft.com/office/powerpoint/2010/main" val="18887308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42</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43</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44</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EFA8F5-56E6-4659-A538-46AA0ED6BED0}"/>
                  </a:ext>
                </a:extLst>
              </p:cNvPr>
              <p:cNvSpPr txBox="1"/>
              <p:nvPr/>
            </p:nvSpPr>
            <p:spPr>
              <a:xfrm>
                <a:off x="4643286" y="2758442"/>
                <a:ext cx="2805961" cy="572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xmlns="">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4643286" y="2758442"/>
                <a:ext cx="2805961" cy="572016"/>
              </a:xfrm>
              <a:prstGeom prst="rect">
                <a:avLst/>
              </a:prstGeom>
              <a:blipFill>
                <a:blip r:embed="rId3"/>
                <a:stretch>
                  <a:fillRect t="-4348" b="-1304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831431" y="4214337"/>
                <a:ext cx="7601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831431" y="4214337"/>
                <a:ext cx="760144" cy="276999"/>
              </a:xfrm>
              <a:prstGeom prst="rect">
                <a:avLst/>
              </a:prstGeom>
              <a:blipFill>
                <a:blip r:embed="rId4"/>
                <a:stretch>
                  <a:fillRect l="-6667" r="-6667"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45</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 que en redes neuronales se llama </a:t>
            </a:r>
            <a:r>
              <a:rPr lang="es-ES" sz="2400" b="1" dirty="0">
                <a:solidFill>
                  <a:schemeClr val="accent2">
                    <a:lumMod val="60000"/>
                    <a:lumOff val="40000"/>
                  </a:schemeClr>
                </a:solidFill>
              </a:rPr>
              <a:t>constante de aprendizaje.</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5057695" y="3053459"/>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5057695" y="3053459"/>
                <a:ext cx="2096600" cy="276999"/>
              </a:xfrm>
              <a:prstGeom prst="rect">
                <a:avLst/>
              </a:prstGeom>
              <a:blipFill>
                <a:blip r:embed="rId3"/>
                <a:stretch>
                  <a:fillRect l="-1807" t="-8696" r="-3012" b="-34783"/>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46</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201471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47</a:t>
            </a:fld>
            <a:endParaRPr lang="en-US"/>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Veamos una aplicación…</a:t>
            </a:r>
          </a:p>
        </p:txBody>
      </p:sp>
      <p:pic>
        <p:nvPicPr>
          <p:cNvPr id="8" name="Picture 7" descr="A diagram of a map&#10;&#10;Description automatically generated">
            <a:extLst>
              <a:ext uri="{FF2B5EF4-FFF2-40B4-BE49-F238E27FC236}">
                <a16:creationId xmlns:a16="http://schemas.microsoft.com/office/drawing/2014/main" id="{3E49403F-DF04-FC3D-CDCC-19EF1E33880D}"/>
              </a:ext>
            </a:extLst>
          </p:cNvPr>
          <p:cNvPicPr>
            <a:picLocks noChangeAspect="1"/>
          </p:cNvPicPr>
          <p:nvPr/>
        </p:nvPicPr>
        <p:blipFill>
          <a:blip r:embed="rId3"/>
          <a:stretch>
            <a:fillRect/>
          </a:stretch>
        </p:blipFill>
        <p:spPr>
          <a:xfrm>
            <a:off x="3604262" y="2293126"/>
            <a:ext cx="4884010" cy="3741664"/>
          </a:xfrm>
          <a:prstGeom prst="rect">
            <a:avLst/>
          </a:prstGeom>
        </p:spPr>
      </p:pic>
    </p:spTree>
    <p:extLst>
      <p:ext uri="{BB962C8B-B14F-4D97-AF65-F5344CB8AC3E}">
        <p14:creationId xmlns:p14="http://schemas.microsoft.com/office/powerpoint/2010/main" val="3891386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5</a:t>
            </a:fld>
            <a:endParaRPr lang="en-US"/>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720046"/>
            <a:ext cx="10736390" cy="1088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2302" y="4350714"/>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6</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a:p>
            <a:r>
              <a:rPr lang="es-ES" b="1" dirty="0">
                <a:solidFill>
                  <a:schemeClr val="accent6">
                    <a:lumMod val="60000"/>
                    <a:lumOff val="40000"/>
                  </a:schemeClr>
                </a:solidFill>
              </a:rPr>
              <a:t>Performance</a:t>
            </a:r>
          </a:p>
          <a:p>
            <a:r>
              <a:rPr lang="es-ES" b="1" dirty="0" err="1">
                <a:solidFill>
                  <a:schemeClr val="accent3">
                    <a:lumMod val="60000"/>
                    <a:lumOff val="40000"/>
                  </a:schemeClr>
                </a:solidFill>
              </a:rPr>
              <a:t>Environment</a:t>
            </a:r>
            <a:endParaRPr lang="es-ES" b="1" dirty="0">
              <a:solidFill>
                <a:schemeClr val="accent3">
                  <a:lumMod val="60000"/>
                  <a:lumOff val="40000"/>
                </a:schemeClr>
              </a:solidFill>
            </a:endParaRPr>
          </a:p>
          <a:p>
            <a:r>
              <a:rPr lang="es-ES" b="1" dirty="0" err="1">
                <a:solidFill>
                  <a:schemeClr val="accent1">
                    <a:lumMod val="60000"/>
                    <a:lumOff val="40000"/>
                  </a:schemeClr>
                </a:solidFill>
              </a:rPr>
              <a:t>Actuators</a:t>
            </a:r>
            <a:endParaRPr lang="es-ES" b="1" dirty="0">
              <a:solidFill>
                <a:schemeClr val="accent1">
                  <a:lumMod val="60000"/>
                  <a:lumOff val="40000"/>
                </a:schemeClr>
              </a:solidFill>
            </a:endParaRPr>
          </a:p>
          <a:p>
            <a:r>
              <a:rPr lang="es-ES" b="1" dirty="0" err="1">
                <a:solidFill>
                  <a:schemeClr val="accent4"/>
                </a:solidFill>
              </a:rPr>
              <a:t>Sensors</a:t>
            </a:r>
            <a:endParaRPr lang="es-ES" b="1" dirty="0">
              <a:solidFill>
                <a:schemeClr val="accent4"/>
              </a:solidFill>
            </a:endParaRPr>
          </a:p>
        </p:txBody>
      </p:sp>
    </p:spTree>
    <p:extLst>
      <p:ext uri="{BB962C8B-B14F-4D97-AF65-F5344CB8AC3E}">
        <p14:creationId xmlns:p14="http://schemas.microsoft.com/office/powerpoint/2010/main" val="3413581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7</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422889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8</a:t>
            </a:fld>
            <a:endParaRPr lang="en-US"/>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6" name="Slide Number Placeholder 5">
            <a:extLst>
              <a:ext uri="{FF2B5EF4-FFF2-40B4-BE49-F238E27FC236}">
                <a16:creationId xmlns:a16="http://schemas.microsoft.com/office/drawing/2014/main" id="{BEE5D615-13D8-A360-FA66-EDD7FF7A944A}"/>
              </a:ext>
            </a:extLst>
          </p:cNvPr>
          <p:cNvSpPr>
            <a:spLocks noGrp="1"/>
          </p:cNvSpPr>
          <p:nvPr>
            <p:ph type="sldNum" sz="quarter" idx="12"/>
          </p:nvPr>
        </p:nvSpPr>
        <p:spPr/>
        <p:txBody>
          <a:bodyPr/>
          <a:lstStyle/>
          <a:p>
            <a:fld id="{87E7843D-FF13-4365-9478-9625B70A2705}" type="slidenum">
              <a:rPr lang="en-US" smtClean="0"/>
              <a:t>9</a:t>
            </a:fld>
            <a:endParaRPr lang="en-US"/>
          </a:p>
        </p:txBody>
      </p:sp>
      <p:sp>
        <p:nvSpPr>
          <p:cNvPr id="13" name="Content Placeholder 12">
            <a:extLst>
              <a:ext uri="{FF2B5EF4-FFF2-40B4-BE49-F238E27FC236}">
                <a16:creationId xmlns:a16="http://schemas.microsoft.com/office/drawing/2014/main" id="{67A40269-225F-0FD5-D59B-6B5F993E054E}"/>
              </a:ext>
            </a:extLst>
          </p:cNvPr>
          <p:cNvSpPr>
            <a:spLocks noGrp="1"/>
          </p:cNvSpPr>
          <p:nvPr>
            <p:ph idx="1"/>
          </p:nvPr>
        </p:nvSpPr>
        <p:spPr>
          <a:xfrm>
            <a:off x="700635" y="1785257"/>
            <a:ext cx="10691265" cy="4143957"/>
          </a:xfrm>
        </p:spPr>
        <p:txBody>
          <a:bodyPr/>
          <a:lstStyle/>
          <a:p>
            <a:r>
              <a:rPr lang="es-ES_tradnl" b="1" dirty="0">
                <a:solidFill>
                  <a:schemeClr val="accent6">
                    <a:lumMod val="60000"/>
                    <a:lumOff val="40000"/>
                  </a:schemeClr>
                </a:solidFill>
              </a:rPr>
              <a:t>Algoritmos de búsqueda no informada:</a:t>
            </a:r>
          </a:p>
          <a:p>
            <a:pPr lvl="1"/>
            <a:r>
              <a:rPr lang="es-ES_tradnl" dirty="0"/>
              <a:t>Búsqueda primero en anchura</a:t>
            </a:r>
          </a:p>
          <a:p>
            <a:pPr lvl="1"/>
            <a:r>
              <a:rPr lang="es-ES_tradnl" dirty="0"/>
              <a:t>Búsqueda de costo uniforme </a:t>
            </a:r>
          </a:p>
          <a:p>
            <a:pPr lvl="1"/>
            <a:r>
              <a:rPr lang="es-ES_tradnl" dirty="0"/>
              <a:t>Búsqueda primero en profundidad</a:t>
            </a:r>
          </a:p>
          <a:p>
            <a:pPr lvl="1"/>
            <a:r>
              <a:rPr lang="es-ES_tradnl" dirty="0"/>
              <a:t>Búsqueda de profundidad limitada</a:t>
            </a:r>
          </a:p>
          <a:p>
            <a:pPr lvl="1"/>
            <a:r>
              <a:rPr lang="es-ES_tradnl" dirty="0"/>
              <a:t>Búsqueda de profundidad limitada con profundidad iterativa</a:t>
            </a:r>
          </a:p>
          <a:p>
            <a:r>
              <a:rPr lang="es-ES_tradnl" b="1" dirty="0">
                <a:solidFill>
                  <a:schemeClr val="accent2">
                    <a:lumMod val="75000"/>
                  </a:schemeClr>
                </a:solidFill>
              </a:rPr>
              <a:t>Algoritmos de búsqueda informada:</a:t>
            </a:r>
          </a:p>
          <a:p>
            <a:pPr lvl="1"/>
            <a:r>
              <a:rPr lang="es-ES_tradnl" dirty="0"/>
              <a:t>Búsqueda voraz (</a:t>
            </a:r>
            <a:r>
              <a:rPr lang="es-ES_tradnl" dirty="0" err="1"/>
              <a:t>greedy</a:t>
            </a:r>
            <a:r>
              <a:rPr lang="es-ES_tradnl" dirty="0"/>
              <a:t>) primero el mejor</a:t>
            </a:r>
          </a:p>
          <a:p>
            <a:pPr lvl="1"/>
            <a:r>
              <a:rPr lang="es-ES_tradnl" dirty="0"/>
              <a:t>Búsqueda A*</a:t>
            </a:r>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a:p>
            <a:pPr lvl="1"/>
            <a:endParaRPr lang="es-ES_tradnl" dirty="0"/>
          </a:p>
        </p:txBody>
      </p:sp>
    </p:spTree>
    <p:extLst>
      <p:ext uri="{BB962C8B-B14F-4D97-AF65-F5344CB8AC3E}">
        <p14:creationId xmlns:p14="http://schemas.microsoft.com/office/powerpoint/2010/main" val="4152743517"/>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10736</TotalTime>
  <Words>4238</Words>
  <Application>Microsoft Macintosh PowerPoint</Application>
  <PresentationFormat>Widescreen</PresentationFormat>
  <Paragraphs>402</Paragraphs>
  <Slides>47</Slides>
  <Notes>45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Calibri</vt:lpstr>
      <vt:lpstr>Calisto MT</vt:lpstr>
      <vt:lpstr>Cambria Math</vt:lpstr>
      <vt:lpstr>Symbol</vt:lpstr>
      <vt:lpstr>Times</vt:lpstr>
      <vt:lpstr>Univers Condensed</vt:lpstr>
      <vt:lpstr>ChronicleVTI</vt:lpstr>
      <vt:lpstr>Problemas de Optimización</vt:lpstr>
      <vt:lpstr>Lo que vimos la clase anterior…</vt:lpstr>
      <vt:lpstr>Agentes Racionales</vt:lpstr>
      <vt:lpstr>Agentes Racionales</vt:lpstr>
      <vt:lpstr>Agentes Racionales</vt:lpstr>
      <vt:lpstr>Agentes Racionales</vt:lpstr>
      <vt:lpstr>Agentes Racionales</vt:lpstr>
      <vt:lpstr>Resolución de problemas Mediante Búsqueda</vt:lpstr>
      <vt:lpstr>Algoritmos de Búsqueda</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Gradiente descendiente o Ascendente</vt:lpstr>
      <vt:lpstr>Simulated annealing</vt:lpstr>
      <vt:lpstr>Simulated annealinG</vt:lpstr>
      <vt:lpstr>Simulated annealinG</vt:lpstr>
      <vt:lpstr>Simulated annealinG</vt:lpstr>
      <vt:lpstr>Simulated annealinG</vt:lpstr>
      <vt:lpstr>Simulated annealinG</vt:lpstr>
      <vt:lpstr>Búsqueda Local Beam</vt:lpstr>
      <vt:lpstr>Búsqueda Local Beam</vt:lpstr>
      <vt:lpstr>Búsqueda Local Beam</vt:lpstr>
      <vt:lpstr>Búsqueda Local Beam</vt:lpstr>
      <vt:lpstr>Algoritmos Genéticos</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161</cp:revision>
  <dcterms:created xsi:type="dcterms:W3CDTF">2024-01-28T21:07:34Z</dcterms:created>
  <dcterms:modified xsi:type="dcterms:W3CDTF">2024-03-26T15:04:47Z</dcterms:modified>
</cp:coreProperties>
</file>

<file path=docProps/thumbnail.jpeg>
</file>